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0"/>
  </p:notesMasterIdLst>
  <p:sldIdLst>
    <p:sldId id="256" r:id="rId6"/>
    <p:sldId id="257" r:id="rId7"/>
  </p:sldIdLst>
  <p:sldSz cx="18288000" cy="10287000"/>
  <p:notesSz cx="6858000" cy="9144000"/>
  <p:embeddedFontLst>
    <p:embeddedFont>
      <p:font typeface="Montserrat Bold" charset="1" panose="00000800000000000000"/>
      <p:regular r:id="rId8"/>
    </p:embeddedFont>
    <p:embeddedFont>
      <p:font typeface="Montserrat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notesMasters/notesMaster1.xml" Type="http://schemas.openxmlformats.org/officeDocument/2006/relationships/notesMaster"/><Relationship Id="rId11" Target="theme/theme2.xml" Type="http://schemas.openxmlformats.org/officeDocument/2006/relationships/theme"/><Relationship Id="rId12" Target="notesSlides/notesSlide1.xml" Type="http://schemas.openxmlformats.org/officeDocument/2006/relationships/notes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4.png" Type="http://schemas.openxmlformats.org/officeDocument/2006/relationships/image"/><Relationship Id="rId4" Target="../media/image5.svg" Type="http://schemas.openxmlformats.org/officeDocument/2006/relationships/image"/><Relationship Id="rId5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E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35987" y="2602310"/>
            <a:ext cx="14147866" cy="803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500"/>
              </a:lnSpc>
            </a:pPr>
            <a:r>
              <a:rPr lang="en-US" sz="5000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Wondering How to Start Your Job Search?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714447" y="3586356"/>
            <a:ext cx="11009881" cy="529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9"/>
              </a:lnSpc>
            </a:pPr>
            <a:r>
              <a:rPr lang="en-US" sz="3299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Master’s Career Training Platform</a:t>
            </a:r>
          </a:p>
        </p:txBody>
      </p:sp>
      <p:sp>
        <p:nvSpPr>
          <p:cNvPr name="AutoShape 4" id="4"/>
          <p:cNvSpPr/>
          <p:nvPr/>
        </p:nvSpPr>
        <p:spPr>
          <a:xfrm flipH="true">
            <a:off x="1735987" y="4657725"/>
            <a:ext cx="2239733" cy="0"/>
          </a:xfrm>
          <a:prstGeom prst="line">
            <a:avLst/>
          </a:prstGeom>
          <a:ln cap="flat" w="19050">
            <a:solidFill>
              <a:srgbClr val="F1F0E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1735987" y="5162550"/>
            <a:ext cx="11566333" cy="15443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Starting a job search can feel overwhelming. But as a master's student, you already have access to Beyond Graduate School — a career training platform built for exactly this moment. Log in to access on-demand videos, workbooks, and live webinars with the information you need to navigate a competitive job market.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449579" y="7859414"/>
            <a:ext cx="10616145" cy="10229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59"/>
              </a:lnSpc>
            </a:pPr>
            <a:r>
              <a:rPr lang="en-US" sz="2400" spc="3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Log in to get started at:</a:t>
            </a:r>
            <a:r>
              <a:rPr lang="en-US" sz="2400" spc="3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</a:p>
          <a:p>
            <a:pPr algn="l">
              <a:lnSpc>
                <a:spcPts val="4619"/>
              </a:lnSpc>
              <a:spcBef>
                <a:spcPct val="0"/>
              </a:spcBef>
            </a:pPr>
            <a:r>
              <a:rPr lang="en-US" b="true" sz="2799" spc="3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institutions.beyondgradschool.com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127787" y="388412"/>
            <a:ext cx="6437085" cy="1985269"/>
          </a:xfrm>
          <a:custGeom>
            <a:avLst/>
            <a:gdLst/>
            <a:ahLst/>
            <a:cxnLst/>
            <a:rect r="r" b="b" t="t" l="l"/>
            <a:pathLst>
              <a:path h="1985269" w="6437085">
                <a:moveTo>
                  <a:pt x="0" y="0"/>
                </a:moveTo>
                <a:lnTo>
                  <a:pt x="6437085" y="0"/>
                </a:lnTo>
                <a:lnTo>
                  <a:pt x="6437085" y="1985269"/>
                </a:lnTo>
                <a:lnTo>
                  <a:pt x="0" y="19852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905" r="0" b="-3905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5400000">
            <a:off x="10534473" y="3659052"/>
            <a:ext cx="11604260" cy="3998635"/>
          </a:xfrm>
          <a:custGeom>
            <a:avLst/>
            <a:gdLst/>
            <a:ahLst/>
            <a:cxnLst/>
            <a:rect r="r" b="b" t="t" l="l"/>
            <a:pathLst>
              <a:path h="3998635" w="11604260">
                <a:moveTo>
                  <a:pt x="0" y="3998635"/>
                </a:moveTo>
                <a:lnTo>
                  <a:pt x="11604260" y="3998635"/>
                </a:lnTo>
                <a:lnTo>
                  <a:pt x="11604260" y="0"/>
                </a:lnTo>
                <a:lnTo>
                  <a:pt x="0" y="0"/>
                </a:lnTo>
                <a:lnTo>
                  <a:pt x="0" y="3998635"/>
                </a:lnTo>
                <a:close/>
              </a:path>
            </a:pathLst>
          </a:custGeom>
          <a:blipFill>
            <a:blip r:embed="rId3">
              <a:alphaModFix amt="51000"/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714447" y="7287895"/>
            <a:ext cx="2261273" cy="2261273"/>
          </a:xfrm>
          <a:custGeom>
            <a:avLst/>
            <a:gdLst/>
            <a:ahLst/>
            <a:cxnLst/>
            <a:rect r="r" b="b" t="t" l="l"/>
            <a:pathLst>
              <a:path h="2261273" w="2261273">
                <a:moveTo>
                  <a:pt x="0" y="0"/>
                </a:moveTo>
                <a:lnTo>
                  <a:pt x="2261273" y="0"/>
                </a:lnTo>
                <a:lnTo>
                  <a:pt x="2261273" y="2261273"/>
                </a:lnTo>
                <a:lnTo>
                  <a:pt x="0" y="22612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651992" y="715454"/>
            <a:ext cx="11906884" cy="8856091"/>
            <a:chOff x="0" y="0"/>
            <a:chExt cx="1844688" cy="13720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44688" cy="1372040"/>
            </a:xfrm>
            <a:custGeom>
              <a:avLst/>
              <a:gdLst/>
              <a:ahLst/>
              <a:cxnLst/>
              <a:rect r="r" b="b" t="t" l="l"/>
              <a:pathLst>
                <a:path h="1372040" w="1844688">
                  <a:moveTo>
                    <a:pt x="6502" y="0"/>
                  </a:moveTo>
                  <a:lnTo>
                    <a:pt x="1838186" y="0"/>
                  </a:lnTo>
                  <a:cubicBezTo>
                    <a:pt x="1839910" y="0"/>
                    <a:pt x="1841564" y="685"/>
                    <a:pt x="1842784" y="1904"/>
                  </a:cubicBezTo>
                  <a:cubicBezTo>
                    <a:pt x="1844003" y="3124"/>
                    <a:pt x="1844688" y="4778"/>
                    <a:pt x="1844688" y="6502"/>
                  </a:cubicBezTo>
                  <a:lnTo>
                    <a:pt x="1844688" y="1365538"/>
                  </a:lnTo>
                  <a:cubicBezTo>
                    <a:pt x="1844688" y="1367263"/>
                    <a:pt x="1844003" y="1368917"/>
                    <a:pt x="1842784" y="1370136"/>
                  </a:cubicBezTo>
                  <a:cubicBezTo>
                    <a:pt x="1841564" y="1371355"/>
                    <a:pt x="1839910" y="1372040"/>
                    <a:pt x="1838186" y="1372040"/>
                  </a:cubicBezTo>
                  <a:lnTo>
                    <a:pt x="6502" y="1372040"/>
                  </a:lnTo>
                  <a:cubicBezTo>
                    <a:pt x="2911" y="1372040"/>
                    <a:pt x="0" y="1369129"/>
                    <a:pt x="0" y="1365538"/>
                  </a:cubicBezTo>
                  <a:lnTo>
                    <a:pt x="0" y="6502"/>
                  </a:lnTo>
                  <a:cubicBezTo>
                    <a:pt x="0" y="4778"/>
                    <a:pt x="685" y="3124"/>
                    <a:pt x="1904" y="1904"/>
                  </a:cubicBezTo>
                  <a:cubicBezTo>
                    <a:pt x="3124" y="685"/>
                    <a:pt x="4778" y="0"/>
                    <a:pt x="6502" y="0"/>
                  </a:cubicBez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844688" cy="1410140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August 19, 2026</a:t>
              </a: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(2:00 - 2:30pm ET): Why Master’s Students Should Plan on a 9 Month Job Search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September 2, 2026 (2:00 - 2:30pm ET): How Master's Students Can Make the Most of Career Fairs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 b="true">
                  <a:solidFill>
                    <a:srgbClr val="2F3746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September 14 - 18, 2026 (2:00 - 2:30pm ET): Don't Wait: What New Master's Students Need to Know About Finding a Job</a:t>
              </a:r>
            </a:p>
            <a:p>
              <a:pPr algn="l" marL="431801" indent="-215900" lvl="1">
                <a:lnSpc>
                  <a:spcPts val="2800"/>
                </a:lnSpc>
                <a:buFont typeface="Arial"/>
                <a:buChar char="•"/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September 14: 3 mistakes master's students must avoid in their job search</a:t>
              </a:r>
            </a:p>
            <a:p>
              <a:pPr algn="l" marL="431801" indent="-215900" lvl="1">
                <a:lnSpc>
                  <a:spcPts val="2800"/>
                </a:lnSpc>
                <a:buFont typeface="Arial"/>
                <a:buChar char="•"/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September 15: The role of recruiters in the hiring process</a:t>
              </a:r>
            </a:p>
            <a:p>
              <a:pPr algn="l" marL="431801" indent="-215900" lvl="1">
                <a:lnSpc>
                  <a:spcPts val="2800"/>
                </a:lnSpc>
                <a:buFont typeface="Arial"/>
                <a:buChar char="•"/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September 16: How to build a network when you don't have one</a:t>
              </a:r>
            </a:p>
            <a:p>
              <a:pPr algn="l" marL="431801" indent="-215900" lvl="1">
                <a:lnSpc>
                  <a:spcPts val="2800"/>
                </a:lnSpc>
                <a:buFont typeface="Arial"/>
                <a:buChar char="•"/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September 17: Strategic resume writing for master's students</a:t>
              </a:r>
            </a:p>
            <a:p>
              <a:pPr algn="l" marL="431801" indent="-215900" lvl="1">
                <a:lnSpc>
                  <a:spcPts val="2800"/>
                </a:lnSpc>
                <a:buFont typeface="Arial"/>
                <a:buChar char="•"/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September 18: Career advice for international students job searching in the US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October 7, 2026 (2:00 - 2:30pm ET): AI Skills Employers are Looking For in Master's Students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October 21, 2026 (2:00 - 2:30pm ET): 3 Mistakes Master's Students Make on LinkedIn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November 4, 2026 (2:00 - 2:30pm ET): How to Stand Out in an AI-Driven Job Market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November 18, 2026 (2:00 - 2:30pm ET): What International Students Need to Know About Job Searching in Canada and the US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 b="true">
                  <a:solidFill>
                    <a:srgbClr val="2F3746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December 14 - 17, 2026 (2:00 - 2:30pm ET): Your Next Career Move: Strategies for Career Changers and Career Advancers</a:t>
              </a: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4768852" y="4825407"/>
            <a:ext cx="5764383" cy="5764383"/>
          </a:xfrm>
          <a:custGeom>
            <a:avLst/>
            <a:gdLst/>
            <a:ahLst/>
            <a:cxnLst/>
            <a:rect r="r" b="b" t="t" l="l"/>
            <a:pathLst>
              <a:path h="5764383" w="5764383">
                <a:moveTo>
                  <a:pt x="0" y="0"/>
                </a:moveTo>
                <a:lnTo>
                  <a:pt x="5764383" y="0"/>
                </a:lnTo>
                <a:lnTo>
                  <a:pt x="5764383" y="5764383"/>
                </a:lnTo>
                <a:lnTo>
                  <a:pt x="0" y="576438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2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886661" y="8859516"/>
            <a:ext cx="5764383" cy="5764383"/>
          </a:xfrm>
          <a:custGeom>
            <a:avLst/>
            <a:gdLst/>
            <a:ahLst/>
            <a:cxnLst/>
            <a:rect r="r" b="b" t="t" l="l"/>
            <a:pathLst>
              <a:path h="5764383" w="5764383">
                <a:moveTo>
                  <a:pt x="0" y="0"/>
                </a:moveTo>
                <a:lnTo>
                  <a:pt x="5764383" y="0"/>
                </a:lnTo>
                <a:lnTo>
                  <a:pt x="5764383" y="5764382"/>
                </a:lnTo>
                <a:lnTo>
                  <a:pt x="0" y="57643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9199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94035" y="9692513"/>
            <a:ext cx="4150423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59"/>
              </a:lnSpc>
            </a:pPr>
            <a:r>
              <a:rPr lang="en-US" sz="1400">
                <a:solidFill>
                  <a:srgbClr val="2F3746"/>
                </a:solidFill>
                <a:latin typeface="Montserrat"/>
                <a:ea typeface="Montserrat"/>
                <a:cs typeface="Montserrat"/>
                <a:sym typeface="Montserrat"/>
              </a:rPr>
              <a:t>© The Center for Graduate Career Success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0" y="4101323"/>
            <a:ext cx="5651992" cy="1448168"/>
          </a:xfrm>
          <a:custGeom>
            <a:avLst/>
            <a:gdLst/>
            <a:ahLst/>
            <a:cxnLst/>
            <a:rect r="r" b="b" t="t" l="l"/>
            <a:pathLst>
              <a:path h="1448168" w="5651992">
                <a:moveTo>
                  <a:pt x="0" y="0"/>
                </a:moveTo>
                <a:lnTo>
                  <a:pt x="5651992" y="0"/>
                </a:lnTo>
                <a:lnTo>
                  <a:pt x="5651992" y="1448168"/>
                </a:lnTo>
                <a:lnTo>
                  <a:pt x="0" y="144816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239" t="0" r="-239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DAHPdkSJiQw</dc:identifier>
  <dcterms:modified xsi:type="dcterms:W3CDTF">2011-08-01T06:04:30Z</dcterms:modified>
  <cp:revision>1</cp:revision>
  <dc:title>2026 event slide - BGS</dc:title>
</cp:coreProperties>
</file>