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0"/>
  </p:notesMasterIdLst>
  <p:sldIdLst>
    <p:sldId id="256" r:id="rId6"/>
    <p:sldId id="257" r:id="rId7"/>
  </p:sldIdLst>
  <p:sldSz cx="18288000" cy="10287000"/>
  <p:notesSz cx="6858000" cy="9144000"/>
  <p:embeddedFontLst>
    <p:embeddedFont>
      <p:font typeface="Montserrat Bold" charset="1" panose="00000800000000000000"/>
      <p:regular r:id="rId8"/>
    </p:embeddedFont>
    <p:embeddedFont>
      <p:font typeface="Montserrat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theme/theme2.xml" Type="http://schemas.openxmlformats.org/officeDocument/2006/relationships/theme"/><Relationship Id="rId12" Target="notesSlides/notesSlide1.xml" Type="http://schemas.openxmlformats.org/officeDocument/2006/relationships/notes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E17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35987" y="2389886"/>
            <a:ext cx="14147866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50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What Can You Do With Your PhD?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14447" y="3373932"/>
            <a:ext cx="11009881" cy="529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9"/>
              </a:lnSpc>
            </a:pPr>
            <a:r>
              <a:rPr lang="en-US" sz="32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PhD Career Training Platform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370416"/>
            <a:ext cx="4204580" cy="2034236"/>
          </a:xfrm>
          <a:custGeom>
            <a:avLst/>
            <a:gdLst/>
            <a:ahLst/>
            <a:cxnLst/>
            <a:rect r="r" b="b" t="t" l="l"/>
            <a:pathLst>
              <a:path h="2034236" w="4204580">
                <a:moveTo>
                  <a:pt x="0" y="0"/>
                </a:moveTo>
                <a:lnTo>
                  <a:pt x="4204580" y="0"/>
                </a:lnTo>
                <a:lnTo>
                  <a:pt x="4204580" y="2034236"/>
                </a:lnTo>
                <a:lnTo>
                  <a:pt x="0" y="203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754" t="0" r="-22754" b="0"/>
            </a:stretch>
          </a:blipFill>
        </p:spPr>
      </p:sp>
      <p:sp>
        <p:nvSpPr>
          <p:cNvPr name="AutoShape 5" id="5"/>
          <p:cNvSpPr/>
          <p:nvPr/>
        </p:nvSpPr>
        <p:spPr>
          <a:xfrm flipH="true">
            <a:off x="1735987" y="4445301"/>
            <a:ext cx="2239733" cy="0"/>
          </a:xfrm>
          <a:prstGeom prst="line">
            <a:avLst/>
          </a:prstGeom>
          <a:ln cap="flat" w="19050">
            <a:solidFill>
              <a:srgbClr val="F1F0E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735987" y="4841096"/>
            <a:ext cx="10183252" cy="1934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You have more options than you think. And as a doctoral student or postdoc, you can explore these options through Beyond the Professoriate — a platform you already have access to. Log in to access on-demand videos, workbooks, and live webinars that will help you build a career in academia or beyond.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381986" y="7841117"/>
            <a:ext cx="10616145" cy="1022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Log in to get started at:</a:t>
            </a: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algn="l">
              <a:lnSpc>
                <a:spcPts val="4619"/>
              </a:lnSpc>
              <a:spcBef>
                <a:spcPct val="0"/>
              </a:spcBef>
            </a:pPr>
            <a:r>
              <a:rPr lang="en-US" b="true" sz="2799" spc="3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institutions.beyondprof.com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3548811" y="-3025825"/>
            <a:ext cx="9047046" cy="13815321"/>
            <a:chOff x="0" y="0"/>
            <a:chExt cx="12062728" cy="1842042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965080" y="0"/>
              <a:ext cx="11097648" cy="11097648"/>
            </a:xfrm>
            <a:custGeom>
              <a:avLst/>
              <a:gdLst/>
              <a:ahLst/>
              <a:cxnLst/>
              <a:rect r="r" b="b" t="t" l="l"/>
              <a:pathLst>
                <a:path h="11097648" w="11097648">
                  <a:moveTo>
                    <a:pt x="0" y="0"/>
                  </a:moveTo>
                  <a:lnTo>
                    <a:pt x="11097648" y="0"/>
                  </a:lnTo>
                  <a:lnTo>
                    <a:pt x="11097648" y="11097648"/>
                  </a:lnTo>
                  <a:lnTo>
                    <a:pt x="0" y="110976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8942282"/>
              <a:ext cx="5916461" cy="5916461"/>
            </a:xfrm>
            <a:custGeom>
              <a:avLst/>
              <a:gdLst/>
              <a:ahLst/>
              <a:cxnLst/>
              <a:rect r="r" b="b" t="t" l="l"/>
              <a:pathLst>
                <a:path h="5916461" w="5916461">
                  <a:moveTo>
                    <a:pt x="0" y="0"/>
                  </a:moveTo>
                  <a:lnTo>
                    <a:pt x="5916461" y="0"/>
                  </a:lnTo>
                  <a:lnTo>
                    <a:pt x="5916461" y="5916461"/>
                  </a:lnTo>
                  <a:lnTo>
                    <a:pt x="0" y="5916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255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3555673" y="12503966"/>
              <a:ext cx="5916461" cy="5916461"/>
            </a:xfrm>
            <a:custGeom>
              <a:avLst/>
              <a:gdLst/>
              <a:ahLst/>
              <a:cxnLst/>
              <a:rect r="r" b="b" t="t" l="l"/>
              <a:pathLst>
                <a:path h="5916461" w="5916461">
                  <a:moveTo>
                    <a:pt x="0" y="0"/>
                  </a:moveTo>
                  <a:lnTo>
                    <a:pt x="5916461" y="0"/>
                  </a:lnTo>
                  <a:lnTo>
                    <a:pt x="5916461" y="5916461"/>
                  </a:lnTo>
                  <a:lnTo>
                    <a:pt x="0" y="5916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68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1714447" y="7309341"/>
            <a:ext cx="2264783" cy="2264783"/>
          </a:xfrm>
          <a:custGeom>
            <a:avLst/>
            <a:gdLst/>
            <a:ahLst/>
            <a:cxnLst/>
            <a:rect r="r" b="b" t="t" l="l"/>
            <a:pathLst>
              <a:path h="2264783" w="2264783">
                <a:moveTo>
                  <a:pt x="0" y="0"/>
                </a:moveTo>
                <a:lnTo>
                  <a:pt x="2264783" y="0"/>
                </a:lnTo>
                <a:lnTo>
                  <a:pt x="2264783" y="2264784"/>
                </a:lnTo>
                <a:lnTo>
                  <a:pt x="0" y="226478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651992" y="562734"/>
            <a:ext cx="11906884" cy="9560941"/>
            <a:chOff x="0" y="0"/>
            <a:chExt cx="1844688" cy="148124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4688" cy="1481240"/>
            </a:xfrm>
            <a:custGeom>
              <a:avLst/>
              <a:gdLst/>
              <a:ahLst/>
              <a:cxnLst/>
              <a:rect r="r" b="b" t="t" l="l"/>
              <a:pathLst>
                <a:path h="1481240" w="1844688">
                  <a:moveTo>
                    <a:pt x="6502" y="0"/>
                  </a:moveTo>
                  <a:lnTo>
                    <a:pt x="1838186" y="0"/>
                  </a:lnTo>
                  <a:cubicBezTo>
                    <a:pt x="1839910" y="0"/>
                    <a:pt x="1841564" y="685"/>
                    <a:pt x="1842784" y="1904"/>
                  </a:cubicBezTo>
                  <a:cubicBezTo>
                    <a:pt x="1844003" y="3124"/>
                    <a:pt x="1844688" y="4778"/>
                    <a:pt x="1844688" y="6502"/>
                  </a:cubicBezTo>
                  <a:lnTo>
                    <a:pt x="1844688" y="1474738"/>
                  </a:lnTo>
                  <a:cubicBezTo>
                    <a:pt x="1844688" y="1478329"/>
                    <a:pt x="1841777" y="1481240"/>
                    <a:pt x="1838186" y="1481240"/>
                  </a:cubicBezTo>
                  <a:lnTo>
                    <a:pt x="6502" y="1481240"/>
                  </a:lnTo>
                  <a:cubicBezTo>
                    <a:pt x="4778" y="1481240"/>
                    <a:pt x="3124" y="1480555"/>
                    <a:pt x="1904" y="1479335"/>
                  </a:cubicBezTo>
                  <a:cubicBezTo>
                    <a:pt x="685" y="1478116"/>
                    <a:pt x="0" y="1476462"/>
                    <a:pt x="0" y="1474738"/>
                  </a:cubicBezTo>
                  <a:lnTo>
                    <a:pt x="0" y="6502"/>
                  </a:lnTo>
                  <a:cubicBezTo>
                    <a:pt x="0" y="4778"/>
                    <a:pt x="685" y="3124"/>
                    <a:pt x="1904" y="1904"/>
                  </a:cubicBezTo>
                  <a:cubicBezTo>
                    <a:pt x="3124" y="685"/>
                    <a:pt x="4778" y="0"/>
                    <a:pt x="6502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844688" cy="1519340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2800"/>
                </a:lnSpc>
              </a:pPr>
              <a:r>
                <a:rPr lang="en-US" sz="2000" b="true">
                  <a:solidFill>
                    <a:srgbClr val="2F3746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August 24 - 28, 2026 (12:00 – 12:45 pm ET): Academic Job Market Boot Camp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2, 2026 (12:00 – 12:45 pm ET): How to Use the PhD Career Trai</a:t>
              </a: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ning Platform in Your Job Search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September 16, 2026 (12:00 – 12:45 pm ET): Is a Faculty Job Right for You?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October 7, 2026 (12:00 – 12:45 pm ET): The Key Difference Between Academic and Nonacademic Hiring — and What It Means for Y</a:t>
              </a: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our Job Search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October 21, 2026 (12:00 – 12:45 pm ET): Going Beyond Subject Matter: How to Identify Skills Employers Want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November 4, 2026 (12:00 – 12:45 pm ET): How to Research Career Options in Industry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November 18, 2026 (12:00 – 12:45 pm ET): Building a Network to Help You in Academia and Beyond</a:t>
              </a:r>
            </a:p>
            <a:p>
              <a:pPr algn="l">
                <a:lnSpc>
                  <a:spcPts val="2800"/>
                </a:lnSpc>
              </a:pPr>
            </a:p>
            <a:p>
              <a:pPr algn="l">
                <a:lnSpc>
                  <a:spcPts val="2800"/>
                </a:lnSpc>
              </a:pPr>
              <a:r>
                <a:rPr lang="en-US" sz="2000" b="true">
                  <a:solidFill>
                    <a:srgbClr val="2F3746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December 7- 10, 2026 (12:00 – 12:45 pm ET): How to Decide Between an Academic and Nonacademic Career</a:t>
              </a:r>
            </a:p>
            <a:p>
              <a:pPr algn="l">
                <a:lnSpc>
                  <a:spcPts val="2800"/>
                </a:lnSpc>
              </a:pP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Prerecorded: How to decide and what you will need to consider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December 7: How to identify your values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December 8: How to identify your most marketable skills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December 9: How to build your network using on-campus resources</a:t>
              </a:r>
            </a:p>
            <a:p>
              <a:pPr algn="l" marL="431801" indent="-215900" lvl="1">
                <a:lnSpc>
                  <a:spcPts val="2800"/>
                </a:lnSpc>
                <a:buFont typeface="Arial"/>
                <a:buChar char="•"/>
              </a:pPr>
              <a:r>
                <a:rPr lang="en-US" sz="2000">
                  <a:solidFill>
                    <a:srgbClr val="2F3746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December 10: Practical considerations and your decision rubric </a:t>
              </a:r>
            </a:p>
            <a:p>
              <a:pPr algn="l">
                <a:lnSpc>
                  <a:spcPts val="2800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886661" y="4825407"/>
            <a:ext cx="8646574" cy="9798491"/>
            <a:chOff x="0" y="0"/>
            <a:chExt cx="11528766" cy="1306465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3842922" y="0"/>
              <a:ext cx="7685844" cy="7685844"/>
            </a:xfrm>
            <a:custGeom>
              <a:avLst/>
              <a:gdLst/>
              <a:ahLst/>
              <a:cxnLst/>
              <a:rect r="r" b="b" t="t" l="l"/>
              <a:pathLst>
                <a:path h="7685844" w="7685844">
                  <a:moveTo>
                    <a:pt x="0" y="0"/>
                  </a:moveTo>
                  <a:lnTo>
                    <a:pt x="7685844" y="0"/>
                  </a:lnTo>
                  <a:lnTo>
                    <a:pt x="7685844" y="7685844"/>
                  </a:lnTo>
                  <a:lnTo>
                    <a:pt x="0" y="7685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12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378811"/>
              <a:ext cx="7685844" cy="7685844"/>
            </a:xfrm>
            <a:custGeom>
              <a:avLst/>
              <a:gdLst/>
              <a:ahLst/>
              <a:cxnLst/>
              <a:rect r="r" b="b" t="t" l="l"/>
              <a:pathLst>
                <a:path h="7685844" w="7685844">
                  <a:moveTo>
                    <a:pt x="0" y="0"/>
                  </a:moveTo>
                  <a:lnTo>
                    <a:pt x="7685844" y="0"/>
                  </a:lnTo>
                  <a:lnTo>
                    <a:pt x="7685844" y="7685844"/>
                  </a:lnTo>
                  <a:lnTo>
                    <a:pt x="0" y="76858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19199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8" id="8"/>
          <p:cNvSpPr txBox="true"/>
          <p:nvPr/>
        </p:nvSpPr>
        <p:spPr>
          <a:xfrm rot="0">
            <a:off x="294035" y="9692513"/>
            <a:ext cx="4150423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"/>
              </a:lnSpc>
            </a:pPr>
            <a:r>
              <a:rPr lang="en-US" sz="1400">
                <a:solidFill>
                  <a:srgbClr val="2F3746"/>
                </a:solidFill>
                <a:latin typeface="Montserrat"/>
                <a:ea typeface="Montserrat"/>
                <a:cs typeface="Montserrat"/>
                <a:sym typeface="Montserrat"/>
              </a:rPr>
              <a:t>© The Center for Graduate Career Success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0" y="4037622"/>
            <a:ext cx="5651992" cy="1448168"/>
          </a:xfrm>
          <a:custGeom>
            <a:avLst/>
            <a:gdLst/>
            <a:ahLst/>
            <a:cxnLst/>
            <a:rect r="r" b="b" t="t" l="l"/>
            <a:pathLst>
              <a:path h="1448168" w="5651992">
                <a:moveTo>
                  <a:pt x="0" y="0"/>
                </a:moveTo>
                <a:lnTo>
                  <a:pt x="5651992" y="0"/>
                </a:lnTo>
                <a:lnTo>
                  <a:pt x="5651992" y="1448168"/>
                </a:lnTo>
                <a:lnTo>
                  <a:pt x="0" y="144816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DAHPdIV-heY</dc:identifier>
  <dcterms:modified xsi:type="dcterms:W3CDTF">2011-08-01T06:04:30Z</dcterms:modified>
  <cp:revision>1</cp:revision>
  <dc:title>2026 event slide - BP</dc:title>
</cp:coreProperties>
</file>