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  <p:sldId id="259" r:id="rId3"/>
  </p:sldIdLst>
  <p:sldSz cx="18288000" cy="10287000"/>
  <p:notesSz cx="6858000" cy="9144000"/>
  <p:embeddedFontLst>
    <p:embeddedFont>
      <p:font typeface="Montserrat" pitchFamily="2" charset="0"/>
      <p:regular r:id="rId4"/>
      <p:bold r:id="rId5"/>
      <p:italic r:id="rId6"/>
      <p:boldItalic r:id="rId7"/>
    </p:embeddedFont>
    <p:embeddedFont>
      <p:font typeface="Montserrat Classic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1" d="100"/>
          <a:sy n="61" d="100"/>
        </p:scale>
        <p:origin x="210" y="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isa Kurtz" userId="166c66e5ce436b32" providerId="LiveId" clId="{1FBA1DFF-3AC5-404D-96C2-868473726670}"/>
    <pc:docChg chg="delSld">
      <pc:chgData name="Malisa Kurtz" userId="166c66e5ce436b32" providerId="LiveId" clId="{1FBA1DFF-3AC5-404D-96C2-868473726670}" dt="2025-07-31T00:52:38.030" v="0" actId="47"/>
      <pc:docMkLst>
        <pc:docMk/>
      </pc:docMkLst>
      <pc:sldChg chg="del">
        <pc:chgData name="Malisa Kurtz" userId="166c66e5ce436b32" providerId="LiveId" clId="{1FBA1DFF-3AC5-404D-96C2-868473726670}" dt="2025-07-31T00:52:38.030" v="0" actId="47"/>
        <pc:sldMkLst>
          <pc:docMk/>
          <pc:sldMk cId="0" sldId="256"/>
        </pc:sldMkLst>
      </pc:sldChg>
      <pc:sldChg chg="del">
        <pc:chgData name="Malisa Kurtz" userId="166c66e5ce436b32" providerId="LiveId" clId="{1FBA1DFF-3AC5-404D-96C2-868473726670}" dt="2025-07-31T00:52:38.030" v="0" actId="47"/>
        <pc:sldMkLst>
          <pc:docMk/>
          <pc:sldMk cId="0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7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023573" y="0"/>
            <a:ext cx="7646847" cy="2358373"/>
          </a:xfrm>
          <a:custGeom>
            <a:avLst/>
            <a:gdLst/>
            <a:ahLst/>
            <a:cxnLst/>
            <a:rect l="l" t="t" r="r" b="b"/>
            <a:pathLst>
              <a:path w="7646847" h="2358373">
                <a:moveTo>
                  <a:pt x="0" y="0"/>
                </a:moveTo>
                <a:lnTo>
                  <a:pt x="7646847" y="0"/>
                </a:lnTo>
                <a:lnTo>
                  <a:pt x="7646847" y="2358373"/>
                </a:lnTo>
                <a:lnTo>
                  <a:pt x="0" y="235837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905" b="-3905"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3" name="Freeform 3"/>
          <p:cNvSpPr/>
          <p:nvPr/>
        </p:nvSpPr>
        <p:spPr>
          <a:xfrm>
            <a:off x="1154401" y="5789664"/>
            <a:ext cx="505542" cy="505542"/>
          </a:xfrm>
          <a:custGeom>
            <a:avLst/>
            <a:gdLst/>
            <a:ahLst/>
            <a:cxnLst/>
            <a:rect l="l" t="t" r="r" b="b"/>
            <a:pathLst>
              <a:path w="505542" h="505542">
                <a:moveTo>
                  <a:pt x="0" y="0"/>
                </a:moveTo>
                <a:lnTo>
                  <a:pt x="505541" y="0"/>
                </a:lnTo>
                <a:lnTo>
                  <a:pt x="505541" y="505542"/>
                </a:lnTo>
                <a:lnTo>
                  <a:pt x="0" y="50554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4" name="AutoShape 4"/>
          <p:cNvSpPr/>
          <p:nvPr/>
        </p:nvSpPr>
        <p:spPr>
          <a:xfrm flipH="1">
            <a:off x="1154401" y="3701383"/>
            <a:ext cx="2239733" cy="0"/>
          </a:xfrm>
          <a:prstGeom prst="line">
            <a:avLst/>
          </a:prstGeom>
          <a:ln w="19050" cap="flat">
            <a:solidFill>
              <a:srgbClr val="F1F0EE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grpSp>
        <p:nvGrpSpPr>
          <p:cNvPr id="5" name="Group 5"/>
          <p:cNvGrpSpPr/>
          <p:nvPr/>
        </p:nvGrpSpPr>
        <p:grpSpPr>
          <a:xfrm>
            <a:off x="13851097" y="1621031"/>
            <a:ext cx="2772266" cy="9702199"/>
            <a:chOff x="0" y="0"/>
            <a:chExt cx="3696355" cy="12936266"/>
          </a:xfrm>
        </p:grpSpPr>
        <p:sp>
          <p:nvSpPr>
            <p:cNvPr id="6" name="AutoShape 6"/>
            <p:cNvSpPr/>
            <p:nvPr/>
          </p:nvSpPr>
          <p:spPr>
            <a:xfrm flipH="1">
              <a:off x="2054806" y="3492966"/>
              <a:ext cx="42004" cy="9443091"/>
            </a:xfrm>
            <a:prstGeom prst="line">
              <a:avLst/>
            </a:prstGeom>
            <a:ln w="93922" cap="flat">
              <a:solidFill>
                <a:srgbClr val="000001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Freeform 7"/>
            <p:cNvSpPr/>
            <p:nvPr/>
          </p:nvSpPr>
          <p:spPr>
            <a:xfrm>
              <a:off x="413257" y="0"/>
              <a:ext cx="3283097" cy="3662685"/>
            </a:xfrm>
            <a:custGeom>
              <a:avLst/>
              <a:gdLst/>
              <a:ahLst/>
              <a:cxnLst/>
              <a:rect l="l" t="t" r="r" b="b"/>
              <a:pathLst>
                <a:path w="3283097" h="3662685">
                  <a:moveTo>
                    <a:pt x="0" y="0"/>
                  </a:moveTo>
                  <a:lnTo>
                    <a:pt x="3283098" y="0"/>
                  </a:lnTo>
                  <a:lnTo>
                    <a:pt x="3283098" y="3662685"/>
                  </a:lnTo>
                  <a:lnTo>
                    <a:pt x="0" y="36626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AutoShape 8"/>
            <p:cNvSpPr/>
            <p:nvPr/>
          </p:nvSpPr>
          <p:spPr>
            <a:xfrm>
              <a:off x="813233" y="6137728"/>
              <a:ext cx="0" cy="6572027"/>
            </a:xfrm>
            <a:prstGeom prst="line">
              <a:avLst/>
            </a:prstGeom>
            <a:ln w="56353" cap="flat">
              <a:solidFill>
                <a:srgbClr val="000001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4435916"/>
              <a:ext cx="1593710" cy="1777972"/>
            </a:xfrm>
            <a:custGeom>
              <a:avLst/>
              <a:gdLst/>
              <a:ahLst/>
              <a:cxnLst/>
              <a:rect l="l" t="t" r="r" b="b"/>
              <a:pathLst>
                <a:path w="1593710" h="1777972">
                  <a:moveTo>
                    <a:pt x="0" y="0"/>
                  </a:moveTo>
                  <a:lnTo>
                    <a:pt x="1593710" y="0"/>
                  </a:lnTo>
                  <a:lnTo>
                    <a:pt x="1593710" y="1777972"/>
                  </a:lnTo>
                  <a:lnTo>
                    <a:pt x="0" y="17779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0" name="Freeform 10"/>
          <p:cNvSpPr/>
          <p:nvPr/>
        </p:nvSpPr>
        <p:spPr>
          <a:xfrm>
            <a:off x="1154401" y="7373672"/>
            <a:ext cx="1884628" cy="1884628"/>
          </a:xfrm>
          <a:custGeom>
            <a:avLst/>
            <a:gdLst/>
            <a:ahLst/>
            <a:cxnLst/>
            <a:rect l="l" t="t" r="r" b="b"/>
            <a:pathLst>
              <a:path w="1884628" h="1884628">
                <a:moveTo>
                  <a:pt x="0" y="0"/>
                </a:moveTo>
                <a:lnTo>
                  <a:pt x="1884628" y="0"/>
                </a:lnTo>
                <a:lnTo>
                  <a:pt x="1884628" y="1884628"/>
                </a:lnTo>
                <a:lnTo>
                  <a:pt x="0" y="188462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1" name="TextBox 11"/>
          <p:cNvSpPr txBox="1"/>
          <p:nvPr/>
        </p:nvSpPr>
        <p:spPr>
          <a:xfrm>
            <a:off x="1154401" y="4426319"/>
            <a:ext cx="8224495" cy="7632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spc="9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Where PhDs learn how to build careers in academia and beyond. Explore your career options today.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54401" y="2454488"/>
            <a:ext cx="7629628" cy="558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76"/>
              </a:lnSpc>
              <a:spcBef>
                <a:spcPct val="0"/>
              </a:spcBef>
            </a:pPr>
            <a:r>
              <a:rPr lang="en-US" sz="2895" spc="40">
                <a:solidFill>
                  <a:srgbClr val="FFFFFF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PHD CAREER TRAINING PLATFORM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154401" y="5684889"/>
            <a:ext cx="10616145" cy="14697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59"/>
              </a:lnSpc>
            </a:pPr>
            <a:r>
              <a:rPr lang="en-US" sz="2400" spc="33">
                <a:solidFill>
                  <a:srgbClr val="FFFFFF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     View upcoming events and register to attend at:</a:t>
            </a:r>
          </a:p>
          <a:p>
            <a:pPr algn="l">
              <a:lnSpc>
                <a:spcPts val="3959"/>
              </a:lnSpc>
            </a:pPr>
            <a:r>
              <a:rPr lang="en-US" sz="2400" spc="33">
                <a:solidFill>
                  <a:srgbClr val="FFFD8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https://institutions.beyondgradschool.com/events-and-trainings/ </a:t>
            </a:r>
          </a:p>
          <a:p>
            <a:pPr algn="l">
              <a:lnSpc>
                <a:spcPts val="4124"/>
              </a:lnSpc>
              <a:spcBef>
                <a:spcPct val="0"/>
              </a:spcBef>
            </a:pPr>
            <a:endParaRPr lang="en-US" sz="2400" spc="33">
              <a:solidFill>
                <a:srgbClr val="FFFD8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7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023573" y="0"/>
            <a:ext cx="7646847" cy="2358373"/>
          </a:xfrm>
          <a:custGeom>
            <a:avLst/>
            <a:gdLst/>
            <a:ahLst/>
            <a:cxnLst/>
            <a:rect l="l" t="t" r="r" b="b"/>
            <a:pathLst>
              <a:path w="7646847" h="2358373">
                <a:moveTo>
                  <a:pt x="0" y="0"/>
                </a:moveTo>
                <a:lnTo>
                  <a:pt x="7646847" y="0"/>
                </a:lnTo>
                <a:lnTo>
                  <a:pt x="7646847" y="2358373"/>
                </a:lnTo>
                <a:lnTo>
                  <a:pt x="0" y="235837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905" b="-3905"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3" name="Freeform 3"/>
          <p:cNvSpPr/>
          <p:nvPr/>
        </p:nvSpPr>
        <p:spPr>
          <a:xfrm>
            <a:off x="1154401" y="5789664"/>
            <a:ext cx="505542" cy="505542"/>
          </a:xfrm>
          <a:custGeom>
            <a:avLst/>
            <a:gdLst/>
            <a:ahLst/>
            <a:cxnLst/>
            <a:rect l="l" t="t" r="r" b="b"/>
            <a:pathLst>
              <a:path w="505542" h="505542">
                <a:moveTo>
                  <a:pt x="0" y="0"/>
                </a:moveTo>
                <a:lnTo>
                  <a:pt x="505541" y="0"/>
                </a:lnTo>
                <a:lnTo>
                  <a:pt x="505541" y="505542"/>
                </a:lnTo>
                <a:lnTo>
                  <a:pt x="0" y="50554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4" name="AutoShape 4"/>
          <p:cNvSpPr/>
          <p:nvPr/>
        </p:nvSpPr>
        <p:spPr>
          <a:xfrm flipH="1">
            <a:off x="1154401" y="3701383"/>
            <a:ext cx="2239733" cy="0"/>
          </a:xfrm>
          <a:prstGeom prst="line">
            <a:avLst/>
          </a:prstGeom>
          <a:ln w="19050" cap="flat">
            <a:solidFill>
              <a:srgbClr val="F1F0EE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CA"/>
          </a:p>
        </p:txBody>
      </p:sp>
      <p:sp>
        <p:nvSpPr>
          <p:cNvPr id="5" name="Freeform 5"/>
          <p:cNvSpPr/>
          <p:nvPr/>
        </p:nvSpPr>
        <p:spPr>
          <a:xfrm>
            <a:off x="1154401" y="7373672"/>
            <a:ext cx="1884628" cy="1884628"/>
          </a:xfrm>
          <a:custGeom>
            <a:avLst/>
            <a:gdLst/>
            <a:ahLst/>
            <a:cxnLst/>
            <a:rect l="l" t="t" r="r" b="b"/>
            <a:pathLst>
              <a:path w="1884628" h="1884628">
                <a:moveTo>
                  <a:pt x="0" y="0"/>
                </a:moveTo>
                <a:lnTo>
                  <a:pt x="1884628" y="0"/>
                </a:lnTo>
                <a:lnTo>
                  <a:pt x="1884628" y="1884628"/>
                </a:lnTo>
                <a:lnTo>
                  <a:pt x="0" y="188462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6" name="TextBox 6"/>
          <p:cNvSpPr txBox="1"/>
          <p:nvPr/>
        </p:nvSpPr>
        <p:spPr>
          <a:xfrm>
            <a:off x="1154401" y="4426319"/>
            <a:ext cx="8224495" cy="7632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79"/>
              </a:lnSpc>
            </a:pPr>
            <a:r>
              <a:rPr lang="en-US" sz="2199" spc="9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Where PhDs learn how to build careers in academia and beyond. Explore your career options today.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54401" y="2454488"/>
            <a:ext cx="7629628" cy="558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76"/>
              </a:lnSpc>
              <a:spcBef>
                <a:spcPct val="0"/>
              </a:spcBef>
            </a:pPr>
            <a:r>
              <a:rPr lang="en-US" sz="2895" spc="40">
                <a:solidFill>
                  <a:srgbClr val="FFFFFF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PHD CAREER TRAINING PLATFORM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154401" y="5684889"/>
            <a:ext cx="10616145" cy="14697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59"/>
              </a:lnSpc>
            </a:pPr>
            <a:r>
              <a:rPr lang="en-US" sz="2400" spc="33">
                <a:solidFill>
                  <a:srgbClr val="FFFFFF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       View upcoming events and register to attend at:</a:t>
            </a:r>
          </a:p>
          <a:p>
            <a:pPr algn="l">
              <a:lnSpc>
                <a:spcPts val="3959"/>
              </a:lnSpc>
            </a:pPr>
            <a:r>
              <a:rPr lang="en-US" sz="2400" spc="33">
                <a:solidFill>
                  <a:srgbClr val="FFFD8D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https://institutions.beyondgradschool.com/events-and-trainings/ </a:t>
            </a:r>
          </a:p>
          <a:p>
            <a:pPr algn="l">
              <a:lnSpc>
                <a:spcPts val="4124"/>
              </a:lnSpc>
              <a:spcBef>
                <a:spcPct val="0"/>
              </a:spcBef>
            </a:pPr>
            <a:endParaRPr lang="en-US" sz="2400" spc="33">
              <a:solidFill>
                <a:srgbClr val="FFFD8D"/>
              </a:solidFill>
              <a:latin typeface="Montserrat Classic"/>
              <a:ea typeface="Montserrat Classic"/>
              <a:cs typeface="Montserrat Classic"/>
              <a:sym typeface="Montserrat Classic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13367792" y="214330"/>
            <a:ext cx="9840416" cy="9858340"/>
          </a:xfrm>
          <a:custGeom>
            <a:avLst/>
            <a:gdLst/>
            <a:ahLst/>
            <a:cxnLst/>
            <a:rect l="l" t="t" r="r" b="b"/>
            <a:pathLst>
              <a:path w="9840416" h="9858340">
                <a:moveTo>
                  <a:pt x="0" y="0"/>
                </a:moveTo>
                <a:lnTo>
                  <a:pt x="9840416" y="0"/>
                </a:lnTo>
                <a:lnTo>
                  <a:pt x="9840416" y="9858340"/>
                </a:lnTo>
                <a:lnTo>
                  <a:pt x="0" y="985834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98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Montserrat</vt:lpstr>
      <vt:lpstr>Calibri</vt:lpstr>
      <vt:lpstr>Arial</vt:lpstr>
      <vt:lpstr>Montserrat Classic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Slides_Fall orientation 2025</dc:title>
  <cp:lastModifiedBy>Malisa Kurtz</cp:lastModifiedBy>
  <cp:revision>1</cp:revision>
  <dcterms:created xsi:type="dcterms:W3CDTF">2006-08-16T00:00:00Z</dcterms:created>
  <dcterms:modified xsi:type="dcterms:W3CDTF">2025-07-31T00:52:44Z</dcterms:modified>
  <dc:identifier>DAGur8UOKvs</dc:identifier>
</cp:coreProperties>
</file>